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2" r:id="rId2"/>
    <p:sldId id="258" r:id="rId3"/>
    <p:sldId id="259" r:id="rId4"/>
    <p:sldId id="283" r:id="rId5"/>
    <p:sldId id="261" r:id="rId6"/>
    <p:sldId id="262" r:id="rId7"/>
    <p:sldId id="263" r:id="rId8"/>
    <p:sldId id="265" r:id="rId9"/>
    <p:sldId id="266" r:id="rId10"/>
    <p:sldId id="267" r:id="rId11"/>
    <p:sldId id="264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80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1DAFC-EDBB-480C-A797-D4C07E7ABB4F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0FF2D-40D6-49FF-B389-645481881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49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0FF2D-40D6-49FF-B389-645481881E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22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2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6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9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6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17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34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2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9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CE75E-D72E-4B95-85BE-A76FAE2D73C1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DDA2E-327B-4CCE-94DC-93FA93DFE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2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6.jpe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0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6.jpe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164071"/>
            <a:ext cx="294926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/>
              <a:t> </a:t>
            </a:r>
            <a:r>
              <a:rPr lang="bn-BD" sz="8000" dirty="0" smtClean="0"/>
              <a:t>স্বাগতম </a:t>
            </a:r>
            <a:endParaRPr lang="en-US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3451538" y="2794715"/>
            <a:ext cx="519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87510"/>
            <a:ext cx="12003110" cy="54025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8526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385" y="412124"/>
            <a:ext cx="4353059" cy="13255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6600" dirty="0" smtClean="0"/>
              <a:t> </a:t>
            </a:r>
            <a:r>
              <a:rPr lang="bn-BD" sz="6600" dirty="0" smtClean="0">
                <a:solidFill>
                  <a:srgbClr val="002060"/>
                </a:solidFill>
              </a:rPr>
              <a:t>শিক্ষক পরিচিতি</a:t>
            </a:r>
            <a:endParaRPr lang="en-US" sz="6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740" y="1737687"/>
            <a:ext cx="6503831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দেলোয়ার হোসেন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</a:t>
            </a:r>
          </a:p>
          <a:p>
            <a:pPr marL="0" indent="0">
              <a:buNone/>
            </a:pP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পানিহারা উচ্চ বিদ্যালয় 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নিয়ামতপুর, নওগাঁ।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119" y="412124"/>
            <a:ext cx="3468709" cy="260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8646" y="466154"/>
            <a:ext cx="4687910" cy="1793719"/>
          </a:xfrm>
          <a:ln>
            <a:solidFill>
              <a:schemeClr val="tx1">
                <a:lumMod val="85000"/>
                <a:lumOff val="1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8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18" y="2259873"/>
            <a:ext cx="8790965" cy="408304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 lvl="1"/>
            <a:r>
              <a:rPr lang="en-US" sz="6200" dirty="0" smtClean="0">
                <a:solidFill>
                  <a:srgbClr val="002060"/>
                </a:solidFill>
              </a:rPr>
              <a:t>      </a:t>
            </a:r>
            <a:r>
              <a:rPr lang="bn-BD" sz="6200" dirty="0" smtClean="0">
                <a:solidFill>
                  <a:srgbClr val="002060"/>
                </a:solidFill>
              </a:rPr>
              <a:t>শ্রেনিঃ নবম   </a:t>
            </a:r>
          </a:p>
          <a:p>
            <a:r>
              <a:rPr lang="bn-BD" sz="6600" dirty="0" smtClean="0">
                <a:solidFill>
                  <a:srgbClr val="002060"/>
                </a:solidFill>
              </a:rPr>
              <a:t> </a:t>
            </a:r>
            <a:r>
              <a:rPr lang="en-US" sz="6600" dirty="0" smtClean="0">
                <a:solidFill>
                  <a:srgbClr val="002060"/>
                </a:solidFill>
              </a:rPr>
              <a:t>    </a:t>
            </a:r>
            <a:r>
              <a:rPr lang="bn-BD" sz="6600" dirty="0" smtClean="0">
                <a:solidFill>
                  <a:srgbClr val="002060"/>
                </a:solidFill>
              </a:rPr>
              <a:t>বিষয়ঃ গণিত (সান্তধারা) </a:t>
            </a:r>
          </a:p>
          <a:p>
            <a:r>
              <a:rPr lang="en-US" sz="6600" dirty="0" smtClean="0">
                <a:solidFill>
                  <a:srgbClr val="002060"/>
                </a:solidFill>
              </a:rPr>
              <a:t>     </a:t>
            </a:r>
            <a:r>
              <a:rPr lang="bn-BD" sz="6600" dirty="0" smtClean="0">
                <a:solidFill>
                  <a:srgbClr val="002060"/>
                </a:solidFill>
              </a:rPr>
              <a:t>সময়ঃ ৫০মিনিট </a:t>
            </a:r>
          </a:p>
          <a:p>
            <a:r>
              <a:rPr lang="en-US" sz="6600" dirty="0" smtClean="0">
                <a:solidFill>
                  <a:srgbClr val="002060"/>
                </a:solidFill>
              </a:rPr>
              <a:t>     </a:t>
            </a:r>
            <a:r>
              <a:rPr lang="bn-BD" sz="6600" dirty="0" smtClean="0">
                <a:solidFill>
                  <a:srgbClr val="002060"/>
                </a:solidFill>
              </a:rPr>
              <a:t>তারিখঃ ১৯/০১/২০১৪ইং   </a:t>
            </a:r>
            <a:endParaRPr lang="en-US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37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2088" y="1985683"/>
            <a:ext cx="525458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প্রথম+ দ্বিতিয়+ তৃতীয়+--------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982088" y="3312040"/>
            <a:ext cx="5254580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১+২+৩+৪+--------------- 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982088" y="4426131"/>
            <a:ext cx="5280337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২+ ৪+৬+৮+----------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088261" y="5749818"/>
            <a:ext cx="5280337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৩+৬+৯+১২+-----------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936242" y="563978"/>
            <a:ext cx="827985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নিচের বিষয় গূলো লক্ষ্য কর 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33937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985" y="334852"/>
            <a:ext cx="5783718" cy="1030309"/>
          </a:xfr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n-BD" sz="8000" dirty="0" smtClean="0"/>
              <a:t>  পাঠের শিরোনাম</a:t>
            </a:r>
            <a:endParaRPr lang="bn-BD" sz="137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631842" y="2009105"/>
            <a:ext cx="4304383" cy="186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সান্তধারা 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45006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737" y="-222068"/>
            <a:ext cx="8138160" cy="1365161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7030A0"/>
                </a:solidFill>
              </a:rPr>
              <a:t>        </a:t>
            </a:r>
            <a:r>
              <a:rPr lang="bn-BD" sz="8800" dirty="0" smtClean="0"/>
              <a:t>শিখন ফল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5738" y="1143093"/>
            <a:ext cx="8138160" cy="466753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7200" dirty="0"/>
              <a:t> </a:t>
            </a:r>
            <a:r>
              <a:rPr lang="bn-BD" sz="6000" dirty="0"/>
              <a:t>এই পাঠ শেষে </a:t>
            </a:r>
            <a:r>
              <a:rPr lang="bn-BD" sz="6000" dirty="0" smtClean="0"/>
              <a:t>শিক্ষার্থীরা</a:t>
            </a:r>
            <a:r>
              <a:rPr lang="en-US" sz="6000" dirty="0" smtClean="0"/>
              <a:t>-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সান্তধারা কি তা বলতে পারবে। 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 ধারার সমষ্টি নির্ণয় করতে পারবে।</a:t>
            </a:r>
          </a:p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তম পদ নির্ণয়  করতে পারবে। </a:t>
            </a:r>
          </a:p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তম পদের সমষ্টি নির্ণয় করতে পারবে।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12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5898" y="651668"/>
            <a:ext cx="4650377" cy="1325563"/>
          </a:xfr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bn-BD" sz="7200" dirty="0" smtClean="0"/>
              <a:t>   উপস্থাপন   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60562"/>
            <a:ext cx="10515600" cy="435133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92500" lnSpcReduction="10000"/>
          </a:bodyPr>
          <a:lstStyle/>
          <a:p>
            <a:r>
              <a:rPr lang="bn-BD" dirty="0" smtClean="0"/>
              <a:t>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1+2+3+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+……………+10</a:t>
            </a:r>
            <a:r>
              <a:rPr lang="bn-BD" sz="5400" dirty="0" smtClean="0"/>
              <a:t> এটি একটি স্বাভাবিক ধারা যার পদ সংখ্যা </a:t>
            </a:r>
            <a:r>
              <a:rPr lang="en-US" sz="5400" dirty="0" smtClean="0"/>
              <a:t>n=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5400" dirty="0" smtClean="0"/>
              <a:t>  </a:t>
            </a:r>
            <a:r>
              <a:rPr lang="bn-BD" sz="5400" dirty="0" smtClean="0"/>
              <a:t>তাহলে আমরা জানি স্বাভাবিক 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ধারার</a:t>
            </a:r>
            <a:r>
              <a:rPr lang="bn-BD" sz="5400" dirty="0" smtClean="0"/>
              <a:t> সমষ্টি=</a:t>
            </a:r>
            <a:r>
              <a:rPr lang="en-US" sz="5400" dirty="0" smtClean="0"/>
              <a:t>              </a:t>
            </a:r>
            <a:endParaRPr lang="bn-BD" sz="5400" dirty="0" smtClean="0"/>
          </a:p>
          <a:p>
            <a:endParaRPr lang="en-US" sz="5400" dirty="0" smtClean="0"/>
          </a:p>
          <a:p>
            <a:r>
              <a:rPr lang="en-US" sz="5400" dirty="0" smtClean="0"/>
              <a:t> </a:t>
            </a:r>
            <a:r>
              <a:rPr lang="bn-BD" sz="5400" dirty="0" smtClean="0"/>
              <a:t>এখন</a:t>
            </a:r>
            <a:r>
              <a:rPr lang="en-US" sz="5400" dirty="0" smtClean="0"/>
              <a:t>,               </a:t>
            </a:r>
            <a:r>
              <a:rPr lang="bn-BD" sz="5400" dirty="0" smtClean="0"/>
              <a:t> </a:t>
            </a:r>
            <a:r>
              <a:rPr lang="en-US" sz="5400" dirty="0" smtClean="0"/>
              <a:t>=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559089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799789"/>
              </p:ext>
            </p:extLst>
          </p:nvPr>
        </p:nvGraphicFramePr>
        <p:xfrm>
          <a:off x="3827276" y="3535363"/>
          <a:ext cx="2177448" cy="164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" name="Equation" r:id="rId5" imgW="520560" imgH="393480" progId="Equation.3">
                  <p:embed/>
                </p:oleObj>
              </mc:Choice>
              <mc:Fallback>
                <p:oleObj name="Equation" r:id="rId5" imgW="520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7276" y="3535363"/>
                        <a:ext cx="2177448" cy="164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24650"/>
              </p:ext>
            </p:extLst>
          </p:nvPr>
        </p:nvGraphicFramePr>
        <p:xfrm>
          <a:off x="2975932" y="5181726"/>
          <a:ext cx="2030570" cy="1258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9" name="Equation" r:id="rId7" imgW="634680" imgH="393480" progId="Equation.3">
                  <p:embed/>
                </p:oleObj>
              </mc:Choice>
              <mc:Fallback>
                <p:oleObj name="Equation" r:id="rId7" imgW="634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75932" y="5181726"/>
                        <a:ext cx="2030570" cy="1258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491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074" y="234500"/>
            <a:ext cx="5719355" cy="1325563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C00000"/>
                </a:solidFill>
              </a:rPr>
              <a:t>কর্ম পত্র -১  প্রশ্ন</a:t>
            </a:r>
            <a:endParaRPr lang="en-US" sz="8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0111" y="1560063"/>
            <a:ext cx="7955280" cy="4351338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11500" dirty="0" smtClean="0"/>
              <a:t>ধারা কি? </a:t>
            </a:r>
          </a:p>
          <a:p>
            <a:r>
              <a:rPr lang="bn-BD" sz="11500" dirty="0" smtClean="0"/>
              <a:t>সান্ত ধারা কি? 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7814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446" y="395785"/>
            <a:ext cx="10086536" cy="1294903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bn-BD" dirty="0" smtClean="0"/>
              <a:t>              </a:t>
            </a:r>
            <a:r>
              <a:rPr lang="bn-BD" sz="8800" dirty="0" smtClean="0"/>
              <a:t>কর্মপত্র-১    সমাধান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446" y="1856935"/>
            <a:ext cx="10086536" cy="4600136"/>
          </a:xfr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r>
              <a:rPr lang="bn-BD" sz="6000" dirty="0" smtClean="0"/>
              <a:t>পর পর যদি মানের ক্রম অনুসারে সাজানো থাকে তখন তাকে ধারা বলে।</a:t>
            </a:r>
          </a:p>
          <a:p>
            <a:r>
              <a:rPr lang="bn-BD" sz="6000" dirty="0" smtClean="0"/>
              <a:t>যে ধারার কোন পদকে তার পরবর্তি পদ থেকে বিয়োগ করলে একই সংখ্যা বা রাশি পাওয়া যায়, তাকে সমান্তর ধারা বলে।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5180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046" y="59480"/>
            <a:ext cx="3899647" cy="1345474"/>
          </a:xfrm>
          <a:solidFill>
            <a:srgbClr val="00B050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bn-BD" sz="6600" dirty="0" smtClean="0"/>
              <a:t>  লক্ষ্য  কর                          </a:t>
            </a:r>
            <a:r>
              <a:rPr lang="en-US" sz="6600" dirty="0" smtClean="0"/>
              <a:t>           </a:t>
            </a:r>
            <a:r>
              <a:rPr lang="bn-BD" sz="6600" dirty="0" smtClean="0"/>
              <a:t>                      </a:t>
            </a:r>
            <a:endParaRPr lang="en-US" sz="6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1985" y="1404954"/>
            <a:ext cx="10515600" cy="4351338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r>
              <a:rPr lang="bn-BD" sz="5400" dirty="0" smtClean="0"/>
              <a:t>  </a:t>
            </a:r>
            <a:r>
              <a:rPr lang="en-US" sz="5400" dirty="0" smtClean="0"/>
              <a:t>N </a:t>
            </a:r>
            <a:r>
              <a:rPr lang="bn-BD" sz="5400" dirty="0" smtClean="0"/>
              <a:t>তম পদ= </a:t>
            </a:r>
            <a:r>
              <a:rPr lang="en-US" sz="5400" dirty="0" smtClean="0"/>
              <a:t>a+(n-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5400" dirty="0" smtClean="0">
                <a:latin typeface="+mj-lt"/>
                <a:cs typeface="Times New Roman" panose="02020603050405020304" pitchFamily="18" charset="0"/>
              </a:rPr>
              <a:t>d </a:t>
            </a:r>
            <a:endParaRPr lang="bn-BD" sz="5400" dirty="0" smtClean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এখানে, </a:t>
            </a:r>
            <a:r>
              <a:rPr lang="en-US" sz="5400" dirty="0" smtClean="0">
                <a:latin typeface="+mj-lt"/>
                <a:cs typeface="Times New Roman" panose="02020603050405020304" pitchFamily="18" charset="0"/>
              </a:rPr>
              <a:t>a=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১ম পদ, </a:t>
            </a:r>
            <a:r>
              <a:rPr lang="en-US" sz="5400" dirty="0" smtClean="0">
                <a:latin typeface="+mj-lt"/>
                <a:cs typeface="Times New Roman" panose="02020603050405020304" pitchFamily="18" charset="0"/>
              </a:rPr>
              <a:t>d= 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সাধারন অন্তর, </a:t>
            </a:r>
            <a:r>
              <a:rPr lang="en-US" sz="5400" dirty="0" smtClean="0">
                <a:latin typeface="+mj-lt"/>
                <a:cs typeface="Times New Roman" panose="02020603050405020304" pitchFamily="18" charset="0"/>
              </a:rPr>
              <a:t>n=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পদ সংখ্যা ।</a:t>
            </a:r>
          </a:p>
          <a:p>
            <a:r>
              <a:rPr lang="bn-BD" sz="5400" dirty="0" smtClean="0">
                <a:latin typeface="+mj-lt"/>
              </a:rPr>
              <a:t>  স্বাভাবিক ধারার স মষ্টি=          পদ সংখ্যা </a:t>
            </a:r>
            <a:r>
              <a:rPr lang="en-US" sz="5400" dirty="0" smtClean="0">
                <a:latin typeface="+mj-lt"/>
              </a:rPr>
              <a:t>n </a:t>
            </a:r>
            <a:r>
              <a:rPr lang="bn-BD" sz="5400" dirty="0" smtClean="0">
                <a:latin typeface="+mj-lt"/>
              </a:rPr>
              <a:t>হলে। </a:t>
            </a:r>
            <a:endParaRPr lang="en-US" sz="5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2731511"/>
              </p:ext>
            </p:extLst>
          </p:nvPr>
        </p:nvGraphicFramePr>
        <p:xfrm>
          <a:off x="6500802" y="4012442"/>
          <a:ext cx="1805026" cy="136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name="Equation" r:id="rId3" imgW="520560" imgH="393480" progId="Equation.3">
                  <p:embed/>
                </p:oleObj>
              </mc:Choice>
              <mc:Fallback>
                <p:oleObj name="Equation" r:id="rId3" imgW="520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00802" y="4012442"/>
                        <a:ext cx="1805026" cy="1364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80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8388" y="634332"/>
            <a:ext cx="9266829" cy="34163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a=</a:t>
            </a:r>
            <a:r>
              <a:rPr lang="bn-BD" sz="7200" dirty="0" smtClean="0"/>
              <a:t>প্রথম পদ, </a:t>
            </a:r>
            <a:r>
              <a:rPr lang="en-US" sz="7200" dirty="0" smtClean="0"/>
              <a:t>d=</a:t>
            </a:r>
            <a:r>
              <a:rPr lang="bn-BD" sz="7200" dirty="0" smtClean="0"/>
              <a:t>সাধারন  অন্তর এবং </a:t>
            </a:r>
            <a:r>
              <a:rPr lang="en-US" sz="7200" dirty="0" smtClean="0"/>
              <a:t>n=</a:t>
            </a:r>
            <a:r>
              <a:rPr lang="bn-BD" sz="7200" dirty="0" smtClean="0"/>
              <a:t>পদ সংখ্যা হলে</a:t>
            </a:r>
            <a:r>
              <a:rPr lang="en-US" sz="7200" dirty="0" smtClean="0"/>
              <a:t>, </a:t>
            </a:r>
            <a:endParaRPr lang="bn-BD" sz="7200" dirty="0" smtClean="0"/>
          </a:p>
          <a:p>
            <a:r>
              <a:rPr lang="en-US" sz="7200" dirty="0"/>
              <a:t>n</a:t>
            </a:r>
            <a:r>
              <a:rPr lang="bn-BD" sz="7200" dirty="0" smtClean="0"/>
              <a:t>তম পদ = </a:t>
            </a:r>
            <a:r>
              <a:rPr lang="en-US" sz="7200" dirty="0" smtClean="0"/>
              <a:t>a+(n-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200" dirty="0" smtClean="0"/>
              <a:t>)d</a:t>
            </a:r>
            <a:r>
              <a:rPr lang="bn-BD" sz="7200" dirty="0" smtClean="0"/>
              <a:t> 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758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7164" y="790033"/>
            <a:ext cx="9716246" cy="45243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r>
              <a:rPr lang="bn-BD" sz="3600" dirty="0" smtClean="0"/>
              <a:t>। </a:t>
            </a:r>
            <a:r>
              <a:rPr lang="en-US" sz="3600" dirty="0" smtClean="0"/>
              <a:t>N</a:t>
            </a:r>
            <a:r>
              <a:rPr lang="bn-BD" sz="3600" dirty="0" smtClean="0"/>
              <a:t> তম পদের সমষ্টি=</a:t>
            </a:r>
            <a:r>
              <a:rPr lang="en-US" sz="3600" dirty="0" smtClean="0"/>
              <a:t>    </a:t>
            </a:r>
            <a:r>
              <a:rPr lang="bn-BD" sz="3600" dirty="0" smtClean="0"/>
              <a:t>{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 smtClean="0">
                <a:latin typeface="+mj-lt"/>
                <a:cs typeface="Times New Roman" panose="02020603050405020304" pitchFamily="18" charset="0"/>
              </a:rPr>
              <a:t>a+(n-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1)d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২।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2+4+6+………</a:t>
            </a:r>
            <a:r>
              <a:rPr lang="bn-B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ধারার কোন পদ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  <a:p>
            <a:r>
              <a:rPr lang="bn-BD" sz="3600" dirty="0" smtClean="0">
                <a:latin typeface="Times New Roman" panose="02020603050405020304" pitchFamily="18" charset="0"/>
              </a:rPr>
              <a:t>এটি সমান্তর ধারা যার, ১ম পদ=</a:t>
            </a:r>
            <a:r>
              <a:rPr lang="en-US" sz="3600" dirty="0" smtClean="0">
                <a:latin typeface="Times New Roman" panose="02020603050405020304" pitchFamily="18" charset="0"/>
              </a:rPr>
              <a:t>2 </a:t>
            </a:r>
            <a:r>
              <a:rPr lang="bn-BD" sz="3600" dirty="0" smtClean="0">
                <a:latin typeface="Times New Roman" panose="02020603050405020304" pitchFamily="18" charset="0"/>
              </a:rPr>
              <a:t>সাধারন অন্তর </a:t>
            </a:r>
            <a:r>
              <a:rPr lang="en-US" sz="3600" dirty="0" smtClean="0">
                <a:latin typeface="Times New Roman" panose="02020603050405020304" pitchFamily="18" charset="0"/>
              </a:rPr>
              <a:t>d=4-2=2 </a:t>
            </a:r>
          </a:p>
          <a:p>
            <a:r>
              <a:rPr lang="en-US" sz="3600" dirty="0" smtClean="0">
                <a:latin typeface="Times New Roman" panose="02020603050405020304" pitchFamily="18" charset="0"/>
              </a:rPr>
              <a:t>n</a:t>
            </a:r>
            <a:r>
              <a:rPr lang="bn-BD" sz="3600" dirty="0" smtClean="0">
                <a:latin typeface="Times New Roman" panose="02020603050405020304" pitchFamily="18" charset="0"/>
              </a:rPr>
              <a:t>তম পদ= </a:t>
            </a:r>
            <a:r>
              <a:rPr lang="en-US" sz="3600" dirty="0" smtClean="0">
                <a:latin typeface="Times New Roman" panose="02020603050405020304" pitchFamily="18" charset="0"/>
              </a:rPr>
              <a:t>a+(n-1)d             or, 30=2+(n-1)2 </a:t>
            </a:r>
          </a:p>
          <a:p>
            <a:r>
              <a:rPr lang="en-US" sz="3600" dirty="0" smtClean="0">
                <a:latin typeface="Times New Roman" panose="02020603050405020304" pitchFamily="18" charset="0"/>
              </a:rPr>
              <a:t>or,30=2+2n-2     or,30=2n       or,2n=30 </a:t>
            </a:r>
          </a:p>
          <a:p>
            <a:endParaRPr lang="en-US" sz="3600" dirty="0">
              <a:latin typeface="Times New Roman" panose="02020603050405020304" pitchFamily="18" charset="0"/>
            </a:endParaRPr>
          </a:p>
          <a:p>
            <a:r>
              <a:rPr lang="en-US" sz="3600" dirty="0" err="1" smtClean="0">
                <a:latin typeface="Times New Roman" panose="02020603050405020304" pitchFamily="18" charset="0"/>
              </a:rPr>
              <a:t>or,n</a:t>
            </a:r>
            <a:r>
              <a:rPr lang="en-US" sz="3600" dirty="0">
                <a:latin typeface="Times New Roman" panose="02020603050405020304" pitchFamily="18" charset="0"/>
              </a:rPr>
              <a:t>=</a:t>
            </a:r>
            <a:r>
              <a:rPr lang="bn-BD" sz="3600" dirty="0" smtClean="0"/>
              <a:t> </a:t>
            </a:r>
            <a:r>
              <a:rPr lang="en-US" sz="3600" dirty="0" smtClean="0"/>
              <a:t>    =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15Ans.    </a:t>
            </a:r>
            <a:endParaRPr lang="en-US" sz="36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158706"/>
              </p:ext>
            </p:extLst>
          </p:nvPr>
        </p:nvGraphicFramePr>
        <p:xfrm>
          <a:off x="5015945" y="477176"/>
          <a:ext cx="532262" cy="13750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15945" y="477176"/>
                        <a:ext cx="532262" cy="13750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319926"/>
              </p:ext>
            </p:extLst>
          </p:nvPr>
        </p:nvGraphicFramePr>
        <p:xfrm>
          <a:off x="2570034" y="4431540"/>
          <a:ext cx="540806" cy="986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Equation" r:id="rId6" imgW="215640" imgH="393480" progId="Equation.3">
                  <p:embed/>
                </p:oleObj>
              </mc:Choice>
              <mc:Fallback>
                <p:oleObj name="Equation" r:id="rId6" imgW="215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70034" y="4431540"/>
                        <a:ext cx="540806" cy="9861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900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9360" y="286603"/>
            <a:ext cx="4531057" cy="1404085"/>
          </a:xfr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5400" dirty="0" smtClean="0"/>
              <a:t>জোড়ায় কাজের প্রশ্ন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697872" cy="2568954"/>
          </a:xfr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1+2+3+4+-----------+50=</a:t>
            </a:r>
            <a:r>
              <a:rPr lang="bn-BD" sz="6600" dirty="0" smtClean="0">
                <a:latin typeface="+mj-lt"/>
                <a:cs typeface="Times New Roman" panose="02020603050405020304" pitchFamily="18" charset="0"/>
              </a:rPr>
              <a:t>কত?</a:t>
            </a:r>
            <a:endParaRPr lang="en-US" sz="6600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1+3+5+7+</a:t>
            </a:r>
            <a:r>
              <a:rPr lang="bn-BD" sz="6600" dirty="0" smtClean="0">
                <a:latin typeface="+mj-lt"/>
                <a:cs typeface="Times New Roman" panose="02020603050405020304" pitchFamily="18" charset="0"/>
              </a:rPr>
              <a:t> ধারার কোন পদ 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bn-BD" sz="6600" dirty="0" smtClean="0">
                <a:latin typeface="+mj-lt"/>
                <a:cs typeface="Times New Roman" panose="02020603050405020304" pitchFamily="18" charset="0"/>
              </a:rPr>
              <a:t>   । 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94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943" y="715617"/>
            <a:ext cx="11232218" cy="5632311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       </a:t>
            </a:r>
          </a:p>
          <a:p>
            <a:r>
              <a:rPr lang="bn-BD" sz="3600" dirty="0" smtClean="0"/>
              <a:t>স্বাভাবিক ধারার সমষ্টি=              =               =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25×51=1275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Ans.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3600" dirty="0"/>
              <a:t>আমরা জানি, </a:t>
            </a:r>
            <a:r>
              <a:rPr lang="en-US" sz="3600" dirty="0" smtClean="0"/>
              <a:t>n</a:t>
            </a:r>
            <a:r>
              <a:rPr lang="bn-BD" sz="3600" dirty="0" smtClean="0"/>
              <a:t>তম=</a:t>
            </a:r>
            <a:r>
              <a:rPr lang="en-US" sz="3600" dirty="0" smtClean="0"/>
              <a:t>a+(n-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1)d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or,29=1+(n-1)2</a:t>
            </a:r>
            <a:r>
              <a:rPr lang="en-US" sz="4000" dirty="0" smtClean="0"/>
              <a:t> 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             or,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29=1+2n-2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 29=2n-1      </a:t>
            </a:r>
            <a:endParaRPr lang="bn-BD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or,2n=29+1 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or,2n=30            </a:t>
            </a:r>
            <a:endParaRPr lang="bn-BD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=15Ans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262506"/>
              </p:ext>
            </p:extLst>
          </p:nvPr>
        </p:nvGraphicFramePr>
        <p:xfrm>
          <a:off x="4323806" y="1129229"/>
          <a:ext cx="1267097" cy="958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8" name="Equation" r:id="rId3" imgW="520560" imgH="393480" progId="Equation.3">
                  <p:embed/>
                </p:oleObj>
              </mc:Choice>
              <mc:Fallback>
                <p:oleObj name="Equation" r:id="rId3" imgW="520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23806" y="1129229"/>
                        <a:ext cx="1267097" cy="958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771331"/>
              </p:ext>
            </p:extLst>
          </p:nvPr>
        </p:nvGraphicFramePr>
        <p:xfrm>
          <a:off x="6205526" y="1138613"/>
          <a:ext cx="1591307" cy="948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99" name="Equation" r:id="rId5" imgW="660240" imgH="393480" progId="Equation.3">
                  <p:embed/>
                </p:oleObj>
              </mc:Choice>
              <mc:Fallback>
                <p:oleObj name="Equation" r:id="rId5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05526" y="1138613"/>
                        <a:ext cx="1591307" cy="948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127367"/>
              </p:ext>
            </p:extLst>
          </p:nvPr>
        </p:nvGraphicFramePr>
        <p:xfrm>
          <a:off x="3855348" y="5384107"/>
          <a:ext cx="612151" cy="111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00" name="Equation" r:id="rId7" imgW="215640" imgH="393480" progId="Equation.3">
                  <p:embed/>
                </p:oleObj>
              </mc:Choice>
              <mc:Fallback>
                <p:oleObj name="Equation" r:id="rId7" imgW="215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55348" y="5384107"/>
                        <a:ext cx="612151" cy="111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48234" y="0"/>
            <a:ext cx="1416948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সমাধান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7518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2751" y="66884"/>
            <a:ext cx="7122018" cy="1325563"/>
          </a:xfr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bn-BD" sz="9600" dirty="0" smtClean="0"/>
              <a:t>ভালো করে দেখ</a:t>
            </a:r>
            <a:r>
              <a:rPr lang="bn-BD" sz="9600" dirty="0" smtClean="0">
                <a:solidFill>
                  <a:srgbClr val="00B050"/>
                </a:solidFill>
              </a:rPr>
              <a:t> </a:t>
            </a:r>
            <a:endParaRPr lang="en-US" sz="9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2434"/>
            <a:ext cx="10727028" cy="4734529"/>
          </a:xfr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en-US" sz="4800" dirty="0" smtClean="0"/>
              <a:t>N</a:t>
            </a:r>
            <a:r>
              <a:rPr lang="bn-BD" sz="4800" dirty="0" smtClean="0"/>
              <a:t>তম পদ=</a:t>
            </a:r>
            <a:r>
              <a:rPr lang="en-US" sz="4800" dirty="0" smtClean="0"/>
              <a:t>a+(n-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1)d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 ম পদের স মষ্টি= {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2a+(n-)d}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4+6+8+-------+60=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কত? সমাধানঃআমরা জানি,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তম পদ=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a+(n-1)d   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এখানে,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a=4  d=6-4=2 n=?  </a:t>
            </a:r>
            <a:r>
              <a:rPr lang="bn-BD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তাহ লে,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4+(n-1)2=60 or, 4+2n-2=60 or,2+2n=60 or,2n=60-2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or,n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    =29 </a:t>
            </a:r>
            <a:r>
              <a:rPr lang="en-US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endParaRPr lang="en-US" sz="4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156838"/>
              </p:ext>
            </p:extLst>
          </p:nvPr>
        </p:nvGraphicFramePr>
        <p:xfrm>
          <a:off x="5008989" y="1948819"/>
          <a:ext cx="490289" cy="1266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8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08989" y="1948819"/>
                        <a:ext cx="490289" cy="12665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547427"/>
              </p:ext>
            </p:extLst>
          </p:nvPr>
        </p:nvGraphicFramePr>
        <p:xfrm>
          <a:off x="8263868" y="4736005"/>
          <a:ext cx="686949" cy="125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9" name="Equation" r:id="rId6" imgW="215640" imgH="393480" progId="Equation.3">
                  <p:embed/>
                </p:oleObj>
              </mc:Choice>
              <mc:Fallback>
                <p:oleObj name="Equation" r:id="rId6" imgW="215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63868" y="4736005"/>
                        <a:ext cx="686949" cy="125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156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544" y="660504"/>
            <a:ext cx="7032600" cy="46166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 ম ষ্টি</a:t>
            </a:r>
            <a:r>
              <a:rPr lang="en-US" sz="4000" dirty="0" smtClean="0"/>
              <a:t>=     {</a:t>
            </a:r>
            <a:r>
              <a:rPr lang="en-US" sz="4000" dirty="0" smtClean="0">
                <a:latin typeface="Times New Roman" panose="02020603050405020304" pitchFamily="18" charset="0"/>
              </a:rPr>
              <a:t>2a+(n-1)d}</a:t>
            </a:r>
          </a:p>
          <a:p>
            <a:endParaRPr lang="en-US" sz="4000" dirty="0">
              <a:latin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</a:rPr>
              <a:t>        =      {2×4+(29-1)2}</a:t>
            </a:r>
            <a:endParaRPr lang="bn-BD" sz="4000" dirty="0" smtClean="0">
              <a:latin typeface="Times New Roman" panose="02020603050405020304" pitchFamily="18" charset="0"/>
            </a:endParaRPr>
          </a:p>
          <a:p>
            <a:r>
              <a:rPr lang="bn-BD" sz="4000" dirty="0" smtClean="0">
                <a:latin typeface="Times New Roman" panose="02020603050405020304" pitchFamily="18" charset="0"/>
              </a:rPr>
              <a:t>         </a:t>
            </a:r>
            <a:r>
              <a:rPr lang="en-US" sz="4000" dirty="0" smtClean="0">
                <a:latin typeface="Times New Roman" panose="02020603050405020304" pitchFamily="18" charset="0"/>
              </a:rPr>
              <a:t>=     {8+28</a:t>
            </a:r>
            <a:r>
              <a:rPr lang="en-US" sz="4800" dirty="0" smtClean="0">
                <a:latin typeface="Times New Roman" panose="02020603050405020304" pitchFamily="18" charset="0"/>
              </a:rPr>
              <a:t>×2}</a:t>
            </a:r>
          </a:p>
          <a:p>
            <a:r>
              <a:rPr lang="en-US" dirty="0" smtClean="0"/>
              <a:t>               </a:t>
            </a:r>
            <a:r>
              <a:rPr lang="bn-BD" dirty="0" smtClean="0"/>
              <a:t> </a:t>
            </a:r>
          </a:p>
          <a:p>
            <a:r>
              <a:rPr lang="bn-BD" sz="4000" dirty="0" smtClean="0"/>
              <a:t>         </a:t>
            </a:r>
            <a:r>
              <a:rPr lang="en-US" sz="4000" dirty="0" smtClean="0"/>
              <a:t>=     (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8+56)=    </a:t>
            </a:r>
            <a:r>
              <a:rPr lang="en-US" sz="5400" dirty="0" smtClean="0">
                <a:latin typeface="Times New Roman" panose="02020603050405020304" pitchFamily="18" charset="0"/>
              </a:rPr>
              <a:t>×</a:t>
            </a:r>
            <a:r>
              <a:rPr lang="en-US" sz="4800" dirty="0" smtClean="0">
                <a:latin typeface="Times New Roman" panose="02020603050405020304" pitchFamily="18" charset="0"/>
              </a:rPr>
              <a:t>64</a:t>
            </a:r>
            <a:endParaRPr lang="bn-BD" sz="4800" dirty="0">
              <a:latin typeface="Times New Roman" panose="02020603050405020304" pitchFamily="18" charset="0"/>
            </a:endParaRPr>
          </a:p>
          <a:p>
            <a:r>
              <a:rPr lang="en-US" sz="4800" dirty="0" smtClean="0">
                <a:latin typeface="Times New Roman" panose="02020603050405020304" pitchFamily="18" charset="0"/>
              </a:rPr>
              <a:t>=928 </a:t>
            </a:r>
            <a:r>
              <a:rPr lang="en-US" sz="5400" dirty="0" smtClean="0">
                <a:latin typeface="Times New Roman" panose="02020603050405020304" pitchFamily="18" charset="0"/>
              </a:rPr>
              <a:t>Ans.</a:t>
            </a:r>
            <a:endParaRPr lang="en-US" sz="5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474978"/>
              </p:ext>
            </p:extLst>
          </p:nvPr>
        </p:nvGraphicFramePr>
        <p:xfrm>
          <a:off x="2591011" y="516586"/>
          <a:ext cx="379474" cy="980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9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91011" y="516586"/>
                        <a:ext cx="379474" cy="980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444698"/>
              </p:ext>
            </p:extLst>
          </p:nvPr>
        </p:nvGraphicFramePr>
        <p:xfrm>
          <a:off x="2458098" y="1627522"/>
          <a:ext cx="596172" cy="1026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0" name="Equation" r:id="rId6" imgW="228600" imgH="393480" progId="Equation.3">
                  <p:embed/>
                </p:oleObj>
              </mc:Choice>
              <mc:Fallback>
                <p:oleObj name="Equation" r:id="rId6" imgW="228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58098" y="1627522"/>
                        <a:ext cx="596172" cy="10267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917234"/>
              </p:ext>
            </p:extLst>
          </p:nvPr>
        </p:nvGraphicFramePr>
        <p:xfrm>
          <a:off x="2514021" y="3418378"/>
          <a:ext cx="482513" cy="830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1" name="Equation" r:id="rId8" imgW="228600" imgH="393480" progId="Equation.3">
                  <p:embed/>
                </p:oleObj>
              </mc:Choice>
              <mc:Fallback>
                <p:oleObj name="Equation" r:id="rId8" imgW="228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14021" y="3418378"/>
                        <a:ext cx="482513" cy="830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48757"/>
              </p:ext>
            </p:extLst>
          </p:nvPr>
        </p:nvGraphicFramePr>
        <p:xfrm>
          <a:off x="4690091" y="3358830"/>
          <a:ext cx="513786" cy="884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2" name="Equation" r:id="rId9" imgW="228600" imgH="393480" progId="Equation.3">
                  <p:embed/>
                </p:oleObj>
              </mc:Choice>
              <mc:Fallback>
                <p:oleObj name="Equation" r:id="rId9" imgW="228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90091" y="3358830"/>
                        <a:ext cx="513786" cy="884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080146"/>
              </p:ext>
            </p:extLst>
          </p:nvPr>
        </p:nvGraphicFramePr>
        <p:xfrm>
          <a:off x="2371848" y="2468337"/>
          <a:ext cx="581216" cy="1000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3" name="Equation" r:id="rId10" imgW="228600" imgH="393480" progId="Equation.3">
                  <p:embed/>
                </p:oleObj>
              </mc:Choice>
              <mc:Fallback>
                <p:oleObj name="Equation" r:id="rId10" imgW="228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71848" y="2468337"/>
                        <a:ext cx="581216" cy="1000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607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543" y="154548"/>
            <a:ext cx="4507605" cy="1094704"/>
          </a:xfrm>
          <a:solidFill>
            <a:schemeClr val="accent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dirty="0" smtClean="0"/>
              <a:t>  </a:t>
            </a:r>
            <a:r>
              <a:rPr lang="bn-BD" sz="6000" dirty="0" smtClean="0"/>
              <a:t>দলীয় কাজের প্রশ্ন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205" y="1352282"/>
            <a:ext cx="9709597" cy="3897402"/>
          </a:xfrm>
          <a:blipFill>
            <a:blip r:embed="rId2"/>
            <a:tile tx="0" ty="0" sx="100000" sy="100000" flip="none" algn="tl"/>
          </a:blipFill>
          <a:ln>
            <a:solidFill>
              <a:srgbClr val="00B05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১।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তম পদের সুত্র লিখ ।</a:t>
            </a:r>
          </a:p>
          <a:p>
            <a:pPr marL="0" indent="0">
              <a:buNone/>
            </a:pP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২।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তম পদের সমষ্টির সুত্র লিখ ।  </a:t>
            </a:r>
            <a:endParaRPr lang="en-US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৩। </a:t>
            </a: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1+2+3+4+------------+100=</a:t>
            </a:r>
            <a:r>
              <a:rPr lang="bn-BD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কত?</a:t>
            </a:r>
            <a:endParaRPr lang="en-US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4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9076" y="322443"/>
            <a:ext cx="3035996" cy="1394575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      </a:t>
            </a:r>
            <a:r>
              <a:rPr lang="bn-BD" sz="8800" dirty="0" smtClean="0"/>
              <a:t>সমাধান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/>
              <a:t>1</a:t>
            </a:r>
            <a:r>
              <a:rPr lang="bn-BD" sz="4000" dirty="0" smtClean="0"/>
              <a:t>। </a:t>
            </a:r>
            <a:r>
              <a:rPr lang="en-US" sz="4000" dirty="0" smtClean="0"/>
              <a:t>n</a:t>
            </a:r>
            <a:r>
              <a:rPr lang="bn-BD" sz="4000" dirty="0" smtClean="0"/>
              <a:t>ত ম পদ =</a:t>
            </a:r>
            <a:r>
              <a:rPr lang="en-US" sz="4000" dirty="0" smtClean="0"/>
              <a:t>a+(n-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dirty="0" smtClean="0"/>
              <a:t>)d</a:t>
            </a:r>
            <a:r>
              <a:rPr lang="bn-BD" sz="4000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400" dirty="0" smtClean="0"/>
              <a:t>2</a:t>
            </a:r>
            <a:r>
              <a:rPr lang="bn-BD" sz="4400" dirty="0" smtClean="0"/>
              <a:t>। </a:t>
            </a:r>
            <a:r>
              <a:rPr lang="en-US" sz="4400" dirty="0" smtClean="0"/>
              <a:t>n</a:t>
            </a:r>
            <a:r>
              <a:rPr lang="bn-BD" sz="4400" dirty="0" smtClean="0"/>
              <a:t>তম পদের স মষ্টি </a:t>
            </a:r>
            <a:r>
              <a:rPr lang="bn-BD" dirty="0" smtClean="0"/>
              <a:t>=</a:t>
            </a:r>
            <a:r>
              <a:rPr lang="en-US" dirty="0" smtClean="0"/>
              <a:t>    </a:t>
            </a:r>
            <a:r>
              <a:rPr lang="en-US" sz="4000" dirty="0" smtClean="0"/>
              <a:t>{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2a+(n-1)d}</a:t>
            </a:r>
            <a:r>
              <a:rPr lang="bn-BD" sz="4000" dirty="0" smtClean="0"/>
              <a:t> </a:t>
            </a:r>
            <a:endParaRPr lang="bn-BD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000" dirty="0" smtClean="0"/>
              <a:t>3</a:t>
            </a:r>
            <a:r>
              <a:rPr lang="bn-BD" sz="4000" dirty="0" smtClean="0"/>
              <a:t>। স্বাভাবিক ধারার সমষ্টি=                =                     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                 </a:t>
            </a:r>
            <a:r>
              <a:rPr lang="bn-BD" sz="4000" dirty="0" smtClean="0"/>
              <a:t>=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× 101</a:t>
            </a:r>
          </a:p>
          <a:p>
            <a:pPr marL="0" indent="0">
              <a:buNone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=5050 Ans.</a:t>
            </a:r>
            <a:r>
              <a:rPr lang="bn-BD" sz="4000" dirty="0" smtClean="0"/>
              <a:t>  </a:t>
            </a:r>
            <a:endParaRPr lang="en-US" sz="4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345239"/>
              </p:ext>
            </p:extLst>
          </p:nvPr>
        </p:nvGraphicFramePr>
        <p:xfrm>
          <a:off x="5090621" y="2620080"/>
          <a:ext cx="487450" cy="1259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8" name="Equation" r:id="rId4" imgW="152280" imgH="393480" progId="Equation.3">
                  <p:embed/>
                </p:oleObj>
              </mc:Choice>
              <mc:Fallback>
                <p:oleObj name="Equation" r:id="rId4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90621" y="2620080"/>
                        <a:ext cx="487450" cy="12592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745248"/>
              </p:ext>
            </p:extLst>
          </p:nvPr>
        </p:nvGraphicFramePr>
        <p:xfrm>
          <a:off x="5487919" y="3879326"/>
          <a:ext cx="1659855" cy="125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9" name="Equation" r:id="rId6" imgW="520560" imgH="393480" progId="Equation.3">
                  <p:embed/>
                </p:oleObj>
              </mc:Choice>
              <mc:Fallback>
                <p:oleObj name="Equation" r:id="rId6" imgW="520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87919" y="3879326"/>
                        <a:ext cx="1659855" cy="1255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396009"/>
              </p:ext>
            </p:extLst>
          </p:nvPr>
        </p:nvGraphicFramePr>
        <p:xfrm>
          <a:off x="7545072" y="4001294"/>
          <a:ext cx="2336078" cy="1168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0" name="Equation" r:id="rId8" imgW="787320" imgH="393480" progId="Equation.3">
                  <p:embed/>
                </p:oleObj>
              </mc:Choice>
              <mc:Fallback>
                <p:oleObj name="Equation" r:id="rId8" imgW="787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45072" y="4001294"/>
                        <a:ext cx="2336078" cy="11680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270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9791" y="225287"/>
            <a:ext cx="3803374" cy="1573833"/>
          </a:xfrm>
          <a:solidFill>
            <a:srgbClr val="92D05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dirty="0" smtClean="0"/>
              <a:t>                      </a:t>
            </a:r>
            <a:r>
              <a:rPr lang="bn-BD" sz="8900" dirty="0" smtClean="0"/>
              <a:t>মূল্যায়ন </a:t>
            </a:r>
            <a:endParaRPr lang="en-US" sz="8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8869" y="2064163"/>
                <a:ext cx="10515600" cy="4351338"/>
              </a:xfrm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4000" dirty="0" smtClean="0"/>
                  <a:t>1</a:t>
                </a:r>
                <a:r>
                  <a:rPr lang="bn-BD" sz="4000" dirty="0" smtClean="0"/>
                  <a:t>।যে ধারার প্র তি পদের বৃদ্ধি একই রকম থাকে তাকে কোন ধারা বলে-</a:t>
                </a:r>
              </a:p>
              <a:p>
                <a:pPr marL="0" indent="0">
                  <a:buNone/>
                </a:pPr>
                <a:r>
                  <a:rPr lang="bn-BD" sz="4000" dirty="0" smtClean="0"/>
                  <a:t> (ক) স্বাভাবিক </a:t>
                </a:r>
                <a:r>
                  <a:rPr lang="en-US" sz="4000" dirty="0" smtClean="0"/>
                  <a:t>       </a:t>
                </a:r>
                <a:r>
                  <a:rPr lang="bn-BD" sz="4000" dirty="0" smtClean="0"/>
                  <a:t>(খ) সমান্তর</a:t>
                </a:r>
                <a:r>
                  <a:rPr lang="en-US" sz="4000" dirty="0" smtClean="0"/>
                  <a:t>∙ </a:t>
                </a:r>
              </a:p>
              <a:p>
                <a:pPr marL="0" indent="0">
                  <a:buNone/>
                </a:pPr>
                <a:r>
                  <a:rPr lang="bn-BD" sz="4000" dirty="0" smtClean="0"/>
                  <a:t>(গ) গুনত্তোর                        (ঘ) সমান্তর ও গূণত্তোর</a:t>
                </a:r>
                <a:endParaRPr lang="en-US" sz="4000" dirty="0" smtClean="0"/>
              </a:p>
              <a:p>
                <a:pPr marL="0" indent="0">
                  <a:buNone/>
                </a:pPr>
                <a:r>
                  <a:rPr lang="en-US" sz="4000" dirty="0" smtClean="0"/>
                  <a:t>2</a:t>
                </a:r>
                <a:r>
                  <a:rPr lang="bn-BD" sz="4000" dirty="0" smtClean="0"/>
                  <a:t>। </a:t>
                </a:r>
                <a:r>
                  <a:rPr lang="en-US" sz="4000" dirty="0" smtClean="0"/>
                  <a:t>n</a:t>
                </a:r>
                <a:r>
                  <a:rPr lang="bn-BD" sz="4000" dirty="0" smtClean="0"/>
                  <a:t>তম পদের সুত্র কোনটি?</a:t>
                </a:r>
              </a:p>
              <a:p>
                <a:pPr marL="0" indent="0">
                  <a:buNone/>
                </a:pPr>
                <a:r>
                  <a:rPr lang="bn-BD" sz="4000" dirty="0" smtClean="0"/>
                  <a:t>(ক) </a:t>
                </a:r>
                <a:r>
                  <a:rPr lang="en-US" sz="4000" dirty="0" smtClean="0"/>
                  <a:t>a+ (n-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4000" dirty="0" smtClean="0"/>
                  <a:t>)d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√</m:t>
                    </m:r>
                  </m:oMath>
                </a14:m>
                <a:r>
                  <a:rPr lang="bn-BD" sz="4000" dirty="0" smtClean="0"/>
                  <a:t>                           </a:t>
                </a:r>
                <a:r>
                  <a:rPr lang="en-US" sz="4000" dirty="0" smtClean="0"/>
                  <a:t> (</a:t>
                </a:r>
                <a:r>
                  <a:rPr lang="bn-BD" sz="4000" dirty="0" smtClean="0"/>
                  <a:t>খ ) </a:t>
                </a:r>
                <a:r>
                  <a:rPr lang="en-US" sz="4000" dirty="0" smtClean="0"/>
                  <a:t>a+ (n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+1)</a:t>
                </a:r>
                <a:r>
                  <a:rPr lang="en-US" sz="4000" dirty="0" smtClean="0"/>
                  <a:t>d </a:t>
                </a:r>
                <a:r>
                  <a:rPr lang="bn-BD" sz="4000" dirty="0" smtClean="0"/>
                  <a:t>                                                   (গ) 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 smtClean="0"/>
                  <a:t>a+(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n-1)d</a:t>
                </a:r>
                <a:r>
                  <a:rPr lang="bn-BD" sz="4000" dirty="0" smtClean="0"/>
                  <a:t>                </a:t>
                </a:r>
                <a:r>
                  <a:rPr lang="en-US" sz="4000" dirty="0" smtClean="0"/>
                  <a:t> </a:t>
                </a:r>
                <a:r>
                  <a:rPr lang="bn-BD" sz="4000" dirty="0" smtClean="0"/>
                  <a:t>            </a:t>
                </a:r>
                <a:r>
                  <a:rPr lang="en-US" sz="4000" dirty="0" smtClean="0"/>
                  <a:t>(</a:t>
                </a:r>
                <a:r>
                  <a:rPr lang="bn-BD" sz="4000" dirty="0" smtClean="0"/>
                  <a:t>ঘ) 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4000" dirty="0" smtClean="0"/>
                  <a:t>a+(n</a:t>
                </a:r>
                <a:r>
                  <a:rPr lang="en-US" sz="4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+1)</a:t>
                </a:r>
                <a:r>
                  <a:rPr lang="en-US" sz="4000" dirty="0" smtClean="0"/>
                  <a:t>d</a:t>
                </a:r>
                <a:r>
                  <a:rPr lang="bn-BD" sz="4000" dirty="0" smtClean="0"/>
                  <a:t> </a:t>
                </a:r>
                <a:endParaRPr lang="en-US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8869" y="2064163"/>
                <a:ext cx="10515600" cy="4351338"/>
              </a:xfr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1025809" y="2464904"/>
            <a:ext cx="43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706040" y="2677597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917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442" y="-1"/>
            <a:ext cx="5486401" cy="1690689"/>
          </a:xfr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dirty="0" smtClean="0"/>
              <a:t>         </a:t>
            </a:r>
            <a:r>
              <a:rPr lang="bn-BD" sz="8800" dirty="0" smtClean="0"/>
              <a:t>বাড়ীর কাজ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/>
              <a:t>১। যদি কোন সমান্তর ধারার  ১ম পদ,</a:t>
            </a:r>
            <a:r>
              <a:rPr lang="en-US" sz="5400" dirty="0" smtClean="0"/>
              <a:t>a=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সাধারন অন্তর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d=3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পদ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সংখ্যা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n=10 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5400" dirty="0" smtClean="0">
                <a:latin typeface="+mj-lt"/>
                <a:cs typeface="Times New Roman" panose="02020603050405020304" pitchFamily="18" charset="0"/>
              </a:rPr>
              <a:t>হলে সমষ্টি  নির্ণয় কর ।</a:t>
            </a:r>
            <a:r>
              <a:rPr lang="bn-BD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bn-BD" sz="5400" dirty="0" smtClean="0">
                <a:latin typeface="Times New Roman" panose="02020603050405020304" pitchFamily="18" charset="0"/>
              </a:rPr>
              <a:t>২।  স্বাভাবিক ধারা ও সমান্তর ধারার দুইটি বৈশিষ্ট্য  লিখ।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73947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6535" y="824247"/>
            <a:ext cx="5267460" cy="22159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3800" dirty="0" smtClean="0"/>
              <a:t> ধন্যবাদ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849" y="824247"/>
            <a:ext cx="2283995" cy="2283995"/>
          </a:xfrm>
          <a:prstGeom prst="rect">
            <a:avLst/>
          </a:prstGeom>
          <a:effectLst>
            <a:reflection blurRad="6350" stA="50000" endA="295" endPos="92000" dist="1016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521" y="824247"/>
            <a:ext cx="2865932" cy="2330244"/>
          </a:xfrm>
          <a:prstGeom prst="rect">
            <a:avLst/>
          </a:prstGeom>
          <a:ln>
            <a:solidFill>
              <a:srgbClr val="FF0000"/>
            </a:solidFill>
          </a:ln>
          <a:effectLst>
            <a:reflection blurRad="6350" stA="50000" endA="295" endPos="92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056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609</Words>
  <Application>Microsoft Office PowerPoint</Application>
  <PresentationFormat>Widescreen</PresentationFormat>
  <Paragraphs>97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 Math</vt:lpstr>
      <vt:lpstr>NikoshBAN</vt:lpstr>
      <vt:lpstr>Times New Roman</vt:lpstr>
      <vt:lpstr>Office Theme</vt:lpstr>
      <vt:lpstr>Equation</vt:lpstr>
      <vt:lpstr>PowerPoint Presentation</vt:lpstr>
      <vt:lpstr> শিক্ষক পরিচিতি</vt:lpstr>
      <vt:lpstr> পাঠ পরিচিতি </vt:lpstr>
      <vt:lpstr>PowerPoint Presentation</vt:lpstr>
      <vt:lpstr>PowerPoint Presentation</vt:lpstr>
      <vt:lpstr>        শিখন ফল</vt:lpstr>
      <vt:lpstr>   উপস্থাপন   </vt:lpstr>
      <vt:lpstr>কর্ম পত্র -১  প্রশ্ন</vt:lpstr>
      <vt:lpstr>              কর্মপত্র-১    সমাধান</vt:lpstr>
      <vt:lpstr>  লক্ষ্য  কর                                                           </vt:lpstr>
      <vt:lpstr>PowerPoint Presentation</vt:lpstr>
      <vt:lpstr>PowerPoint Presentation</vt:lpstr>
      <vt:lpstr>জোড়ায় কাজের প্রশ্ন</vt:lpstr>
      <vt:lpstr>PowerPoint Presentation</vt:lpstr>
      <vt:lpstr>ভালো করে দেখ </vt:lpstr>
      <vt:lpstr>PowerPoint Presentation</vt:lpstr>
      <vt:lpstr>  দলীয় কাজের প্রশ্ন </vt:lpstr>
      <vt:lpstr>      সমাধান</vt:lpstr>
      <vt:lpstr>                      মূল্যায়ন </vt:lpstr>
      <vt:lpstr>         বাড়ীর কাজ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223</cp:revision>
  <dcterms:created xsi:type="dcterms:W3CDTF">2014-01-18T14:07:17Z</dcterms:created>
  <dcterms:modified xsi:type="dcterms:W3CDTF">2014-01-22T08:34:59Z</dcterms:modified>
</cp:coreProperties>
</file>